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1" r:id="rId6"/>
    <p:sldId id="272" r:id="rId7"/>
    <p:sldId id="273" r:id="rId8"/>
    <p:sldId id="260" r:id="rId9"/>
    <p:sldId id="274" r:id="rId10"/>
    <p:sldId id="275" r:id="rId11"/>
    <p:sldId id="276" r:id="rId12"/>
    <p:sldId id="261" r:id="rId13"/>
    <p:sldId id="264" r:id="rId14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ExtraLight" panose="020B0600000101010101" charset="-127"/>
      <p:regular r:id="rId16"/>
    </p:embeddedFont>
    <p:embeddedFont>
      <p:font typeface="Pretendard Light" panose="020B0600000101010101" charset="-127"/>
      <p:regular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 descr="asda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054600"/>
            <a:ext cx="107442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953500"/>
            <a:ext cx="16179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29100" y="5080000"/>
            <a:ext cx="98171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97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0900" y="3975100"/>
            <a:ext cx="642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02500" y="9220200"/>
            <a:ext cx="367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Medium"/>
              </a:rPr>
              <a:t>www.miricompany.com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F5423F-93F2-9E9A-55A6-903E2EBA1171}"/>
              </a:ext>
            </a:extLst>
          </p:cNvPr>
          <p:cNvSpPr txBox="1"/>
          <p:nvPr/>
        </p:nvSpPr>
        <p:spPr>
          <a:xfrm>
            <a:off x="4114800" y="5257800"/>
            <a:ext cx="9817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ea typeface="Pretendard ExtraLight"/>
              </a:rPr>
              <a:t>Project2 : Genetic Algorithm </a:t>
            </a:r>
            <a:r>
              <a:rPr lang="ko-KR" altLang="en-US" sz="4900" b="0" i="0" u="none" strike="noStrike" dirty="0">
                <a:solidFill>
                  <a:srgbClr val="000000"/>
                </a:solidFill>
                <a:ea typeface="Pretendard ExtraLight"/>
              </a:rPr>
              <a:t>구현</a:t>
            </a:r>
            <a:br>
              <a:rPr lang="en-US" altLang="ko-KR" sz="4900" b="0" i="0" u="none" strike="noStrike" dirty="0">
                <a:solidFill>
                  <a:srgbClr val="000000"/>
                </a:solidFill>
                <a:ea typeface="Pretendard ExtraLight"/>
              </a:rPr>
            </a:br>
            <a:r>
              <a:rPr lang="en-US" altLang="ko-KR" sz="3200" b="0" i="0" u="none" strike="noStrike" dirty="0">
                <a:solidFill>
                  <a:srgbClr val="000000"/>
                </a:solidFill>
                <a:ea typeface="Pretendard ExtraLight"/>
              </a:rPr>
              <a:t>2024254019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ExtraLight"/>
              </a:rPr>
              <a:t>유진호</a:t>
            </a:r>
            <a:endParaRPr lang="ko-KR" sz="3200" b="0" i="0" u="none" strike="noStrike" dirty="0">
              <a:solidFill>
                <a:srgbClr val="000000"/>
              </a:solidFill>
              <a:ea typeface="Pretendard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859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5219700" y="113284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altLang="en-US" sz="6400" b="0" i="0" u="none" strike="noStrike" dirty="0" err="1">
                <a:solidFill>
                  <a:srgbClr val="000000"/>
                </a:solidFill>
                <a:latin typeface="Pretendard Medium"/>
              </a:rPr>
              <a:t>파라미터전체</a:t>
            </a: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 변화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A669056-9550-2EEE-AF52-4344F1F42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4100" y="4305300"/>
            <a:ext cx="15798800" cy="4927600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E63D8F1D-2DCE-A0D6-91B3-2DBEC2429FE5}"/>
              </a:ext>
            </a:extLst>
          </p:cNvPr>
          <p:cNvSpPr txBox="1"/>
          <p:nvPr/>
        </p:nvSpPr>
        <p:spPr>
          <a:xfrm>
            <a:off x="2819400" y="52578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Low Diversity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1400" dirty="0">
                <a:solidFill>
                  <a:srgbClr val="000000"/>
                </a:solidFill>
                <a:latin typeface="Pretendard Bold"/>
                <a:ea typeface="Pretendard Bold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Pretendard Bold"/>
                <a:ea typeface="Pretendard Bold"/>
              </a:rPr>
              <a:t>pop_size</a:t>
            </a:r>
            <a:r>
              <a:rPr lang="en-US" sz="1400" dirty="0">
                <a:solidFill>
                  <a:srgbClr val="000000"/>
                </a:solidFill>
                <a:latin typeface="Pretendard Bold"/>
                <a:ea typeface="Pretendard Bold"/>
              </a:rPr>
              <a:t>=20, pc=0.7, pm=0.02)</a:t>
            </a:r>
            <a:endParaRPr lang="en-US" sz="140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45E41119-92DA-7E0A-CD15-33DBA0B23A3C}"/>
              </a:ext>
            </a:extLst>
          </p:cNvPr>
          <p:cNvSpPr txBox="1"/>
          <p:nvPr/>
        </p:nvSpPr>
        <p:spPr>
          <a:xfrm>
            <a:off x="6121400" y="51689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특징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초기 개체 수가 적고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교차율과 변이율이 낮아 다양성이 적음</a:t>
            </a:r>
            <a:b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        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적합도가 빠르게 수렴하지만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최적해에 도달하지 못할 가능성이 높음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분석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: local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optima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에 갇힐 가능성이 높음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38166757-CB1E-3007-DF6C-6D3A0C3D0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295900"/>
            <a:ext cx="431800" cy="406400"/>
          </a:xfrm>
          <a:prstGeom prst="rect">
            <a:avLst/>
          </a:prstGeom>
        </p:spPr>
      </p:pic>
      <p:sp>
        <p:nvSpPr>
          <p:cNvPr id="43" name="TextBox 15">
            <a:extLst>
              <a:ext uri="{FF2B5EF4-FFF2-40B4-BE49-F238E27FC236}">
                <a16:creationId xmlns:a16="http://schemas.microsoft.com/office/drawing/2014/main" id="{176D13FC-D255-BCB6-D853-B40021D6CED1}"/>
              </a:ext>
            </a:extLst>
          </p:cNvPr>
          <p:cNvSpPr txBox="1"/>
          <p:nvPr/>
        </p:nvSpPr>
        <p:spPr>
          <a:xfrm>
            <a:off x="2819400" y="64516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5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Balanced</a:t>
            </a:r>
            <a:br>
              <a:rPr lang="en-US" altLang="ko-KR" sz="25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4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pop_size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=20, pc=0.7, pm=0.02)</a:t>
            </a:r>
            <a:endParaRPr lang="en-US" sz="14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BEDBDB97-0959-B8F7-8703-1F90EDAD46C7}"/>
              </a:ext>
            </a:extLst>
          </p:cNvPr>
          <p:cNvSpPr txBox="1"/>
          <p:nvPr/>
        </p:nvSpPr>
        <p:spPr>
          <a:xfrm>
            <a:off x="6121400" y="63627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특징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적절한 개체 수와 교차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변이율로 균형 잡힌 탐색을 수행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         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최고 적합도가 점진적으로 증가하고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평균 적합도 역시 안정적으로 상승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분석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결과적으로 최적해에 도달할 가능성이 높음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AA86CFE2-B0B3-25C5-D158-386AC1D0C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6489700"/>
            <a:ext cx="431800" cy="406400"/>
          </a:xfrm>
          <a:prstGeom prst="rect">
            <a:avLst/>
          </a:prstGeom>
        </p:spPr>
      </p:pic>
      <p:sp>
        <p:nvSpPr>
          <p:cNvPr id="46" name="TextBox 19">
            <a:extLst>
              <a:ext uri="{FF2B5EF4-FFF2-40B4-BE49-F238E27FC236}">
                <a16:creationId xmlns:a16="http://schemas.microsoft.com/office/drawing/2014/main" id="{D6B8F3BA-3E08-A1FB-7F93-ADDB130401FD}"/>
              </a:ext>
            </a:extLst>
          </p:cNvPr>
          <p:cNvSpPr txBox="1"/>
          <p:nvPr/>
        </p:nvSpPr>
        <p:spPr>
          <a:xfrm>
            <a:off x="2819400" y="76454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High Diversity</a:t>
            </a:r>
            <a:br>
              <a:rPr lang="en-US" altLang="ko-KR" sz="2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pop_size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=20, pc=0.7, pm=0.02)</a:t>
            </a:r>
            <a:endParaRPr lang="en-US" sz="14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6A0EFDD2-029D-4E7A-BA43-ECC952EEDC0D}"/>
              </a:ext>
            </a:extLst>
          </p:cNvPr>
          <p:cNvSpPr txBox="1"/>
          <p:nvPr/>
        </p:nvSpPr>
        <p:spPr>
          <a:xfrm>
            <a:off x="6121400" y="75565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특징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초기 개체 수가 많고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교차율과 변이율이 높아 다양한 영역 탐색</a:t>
            </a:r>
            <a:b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        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최고 적합도는 느리게 증가하지만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더 나은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global optima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에 도달할 가능성이 큼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분석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수렴 속도가 느릴 수 있지만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최적해에 더 근접한 결과를 얻을 가능성이 높음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8" name="Picture 21">
            <a:extLst>
              <a:ext uri="{FF2B5EF4-FFF2-40B4-BE49-F238E27FC236}">
                <a16:creationId xmlns:a16="http://schemas.microsoft.com/office/drawing/2014/main" id="{93E9F754-2978-7076-75E8-AB9E0400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683500"/>
            <a:ext cx="431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859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5219700" y="113284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altLang="en-US" sz="6400" b="0" i="0" u="none" strike="noStrike" dirty="0" err="1">
                <a:solidFill>
                  <a:srgbClr val="000000"/>
                </a:solidFill>
                <a:latin typeface="Pretendard Medium"/>
              </a:rPr>
              <a:t>파라미터별</a:t>
            </a: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 변화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A669056-9550-2EEE-AF52-4344F1F42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5001" y="4229100"/>
            <a:ext cx="15798800" cy="4927600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E63D8F1D-2DCE-A0D6-91B3-2DBEC2429FE5}"/>
              </a:ext>
            </a:extLst>
          </p:cNvPr>
          <p:cNvSpPr txBox="1"/>
          <p:nvPr/>
        </p:nvSpPr>
        <p:spPr>
          <a:xfrm>
            <a:off x="2819400" y="52578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Pop_size</a:t>
            </a:r>
            <a:endParaRPr lang="en-US" sz="140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45E41119-92DA-7E0A-CD15-33DBA0B23A3C}"/>
              </a:ext>
            </a:extLst>
          </p:cNvPr>
          <p:cNvSpPr txBox="1"/>
          <p:nvPr/>
        </p:nvSpPr>
        <p:spPr>
          <a:xfrm>
            <a:off x="6121400" y="51689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</a:rPr>
              <a:t>인구에 따른 조기 수렴 및 계산 시간에 영향을 줌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38166757-CB1E-3007-DF6C-6D3A0C3D0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295900"/>
            <a:ext cx="431800" cy="406400"/>
          </a:xfrm>
          <a:prstGeom prst="rect">
            <a:avLst/>
          </a:prstGeom>
        </p:spPr>
      </p:pic>
      <p:sp>
        <p:nvSpPr>
          <p:cNvPr id="43" name="TextBox 15">
            <a:extLst>
              <a:ext uri="{FF2B5EF4-FFF2-40B4-BE49-F238E27FC236}">
                <a16:creationId xmlns:a16="http://schemas.microsoft.com/office/drawing/2014/main" id="{176D13FC-D255-BCB6-D853-B40021D6CED1}"/>
              </a:ext>
            </a:extLst>
          </p:cNvPr>
          <p:cNvSpPr txBox="1"/>
          <p:nvPr/>
        </p:nvSpPr>
        <p:spPr>
          <a:xfrm>
            <a:off x="2819400" y="64516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5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Pc</a:t>
            </a:r>
            <a:endParaRPr lang="en-US" sz="14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BEDBDB97-0959-B8F7-8703-1F90EDAD46C7}"/>
              </a:ext>
            </a:extLst>
          </p:cNvPr>
          <p:cNvSpPr txBox="1"/>
          <p:nvPr/>
        </p:nvSpPr>
        <p:spPr>
          <a:xfrm>
            <a:off x="6121400" y="63627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교차 확률에 따른 탐색 시간과 적합도 증가율 및 탐색 시간에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영향을 줌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AA86CFE2-B0B3-25C5-D158-386AC1D0C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6489700"/>
            <a:ext cx="431800" cy="406400"/>
          </a:xfrm>
          <a:prstGeom prst="rect">
            <a:avLst/>
          </a:prstGeom>
        </p:spPr>
      </p:pic>
      <p:sp>
        <p:nvSpPr>
          <p:cNvPr id="46" name="TextBox 19">
            <a:extLst>
              <a:ext uri="{FF2B5EF4-FFF2-40B4-BE49-F238E27FC236}">
                <a16:creationId xmlns:a16="http://schemas.microsoft.com/office/drawing/2014/main" id="{D6B8F3BA-3E08-A1FB-7F93-ADDB130401FD}"/>
              </a:ext>
            </a:extLst>
          </p:cNvPr>
          <p:cNvSpPr txBox="1"/>
          <p:nvPr/>
        </p:nvSpPr>
        <p:spPr>
          <a:xfrm>
            <a:off x="2819400" y="7645400"/>
            <a:ext cx="3124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Pm</a:t>
            </a:r>
            <a:endParaRPr lang="en-US" sz="14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6A0EFDD2-029D-4E7A-BA43-ECC952EEDC0D}"/>
              </a:ext>
            </a:extLst>
          </p:cNvPr>
          <p:cNvSpPr txBox="1"/>
          <p:nvPr/>
        </p:nvSpPr>
        <p:spPr>
          <a:xfrm>
            <a:off x="6121400" y="75565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돌연변이 확률에 따른 국소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최적값에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갇히거나 수렴이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어려려워짐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8" name="Picture 21">
            <a:extLst>
              <a:ext uri="{FF2B5EF4-FFF2-40B4-BE49-F238E27FC236}">
                <a16:creationId xmlns:a16="http://schemas.microsoft.com/office/drawing/2014/main" id="{93E9F754-2978-7076-75E8-AB9E04008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683500"/>
            <a:ext cx="431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C110E02-47C6-40FD-F88A-4D85A20A884B}"/>
              </a:ext>
            </a:extLst>
          </p:cNvPr>
          <p:cNvSpPr txBox="1"/>
          <p:nvPr/>
        </p:nvSpPr>
        <p:spPr>
          <a:xfrm>
            <a:off x="318135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결론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8C166C14-116F-D04B-5000-9D893A071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35903" y="4305300"/>
            <a:ext cx="15798800" cy="49276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10450382-E4AA-681F-DCE8-D91A33C61D43}"/>
              </a:ext>
            </a:extLst>
          </p:cNvPr>
          <p:cNvSpPr txBox="1"/>
          <p:nvPr/>
        </p:nvSpPr>
        <p:spPr>
          <a:xfrm>
            <a:off x="2438400" y="4978399"/>
            <a:ext cx="14020800" cy="47244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다양성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(Diversity):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개체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수와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변이율이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다양성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유지에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중요한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역할을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합니다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Low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Diversity는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빠르게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수렴하나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최적해를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놓칠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가능성이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큽니다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Balanced는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탐색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효율성과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적합성의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균형을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잘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맞추는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설정으로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보입니다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High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Diversity는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더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나은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전역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최적해를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찾을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가능성이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높지만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실행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시간이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길어집니다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실제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적용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시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고려사항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시간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효율성이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중요한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경우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Balanced가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적절한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선택일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수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있습니다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최적화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품질이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중요한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경우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High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Diversity를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사용할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수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있습니다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문제의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복잡도에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따라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하이퍼파라미터를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조정해야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합니다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453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4368800"/>
            <a:ext cx="90932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7772400"/>
            <a:ext cx="13385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9486900"/>
            <a:ext cx="133858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29100" y="4406900"/>
            <a:ext cx="98171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>
                <a:solidFill>
                  <a:srgbClr val="000000"/>
                </a:solidFill>
                <a:ea typeface="Pretendard Medium"/>
              </a:rPr>
              <a:t>감사합니다</a:t>
            </a:r>
            <a:r>
              <a:rPr lang="en-US" sz="97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7200" y="6553200"/>
            <a:ext cx="9766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앞으로도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고객에게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최고의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가치를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미리컴퍼니가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되도록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Light"/>
              </a:rPr>
              <a:t>노력하겠습니다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0900" y="3302000"/>
            <a:ext cx="642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900" b="0" i="0" u="none" strike="noStrike">
                <a:solidFill>
                  <a:srgbClr val="000000"/>
                </a:solidFill>
                <a:latin typeface="Pretendard ExtraLight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20XX |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성장하는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미리컴퍼니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6000" y="8242300"/>
            <a:ext cx="3086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이메일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86100" y="8737600"/>
            <a:ext cx="403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miricompany@miri.com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4600" y="8242300"/>
            <a:ext cx="308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본사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주소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24700" y="8724900"/>
            <a:ext cx="403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미리시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미리구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미리동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124-21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33200" y="8242300"/>
            <a:ext cx="3086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연락처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63300" y="8737600"/>
            <a:ext cx="403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02-000-0000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800" y="5905500"/>
            <a:ext cx="7340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9100" y="3213100"/>
            <a:ext cx="31242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700" b="0" i="0" u="none" strike="noStrike" dirty="0">
                <a:solidFill>
                  <a:srgbClr val="000000"/>
                </a:solidFill>
                <a:ea typeface="Pretendard Medium"/>
              </a:rPr>
              <a:t>목차</a:t>
            </a:r>
          </a:p>
          <a:p>
            <a:pPr lvl="0" algn="l">
              <a:lnSpc>
                <a:spcPct val="99600"/>
              </a:lnSpc>
            </a:pPr>
            <a:r>
              <a:rPr lang="ko-KR" sz="7700" b="0" i="0" u="none" strike="noStrike" dirty="0">
                <a:solidFill>
                  <a:srgbClr val="000000"/>
                </a:solidFill>
                <a:ea typeface="Pretendard Medium"/>
              </a:rPr>
              <a:t>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2600" y="4457700"/>
            <a:ext cx="2400300" cy="233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775200"/>
            <a:ext cx="15748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596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Medium"/>
              </a:rPr>
              <a:t>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72600" y="4457700"/>
            <a:ext cx="24003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4775200"/>
            <a:ext cx="15748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48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dirty="0">
                <a:solidFill>
                  <a:srgbClr val="000000"/>
                </a:solidFill>
                <a:latin typeface="Pretendard Medium"/>
                <a:ea typeface="Pretendard Medium"/>
              </a:rPr>
              <a:t>코드 설명</a:t>
            </a:r>
            <a:endParaRPr lang="en-US" sz="21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3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99900" y="4457700"/>
            <a:ext cx="2400300" cy="233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4775200"/>
            <a:ext cx="15748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2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실행결과 및 분석</a:t>
            </a:r>
            <a:endParaRPr lang="en-US" sz="21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7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39900" y="4457700"/>
            <a:ext cx="2400300" cy="233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0" y="4775200"/>
            <a:ext cx="15748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56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000"/>
                </a:solidFill>
                <a:ea typeface="Pretendard Medium"/>
              </a:rPr>
              <a:t>결론</a:t>
            </a:r>
            <a:endParaRPr lang="en-US" sz="21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1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717800"/>
            <a:ext cx="5080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7429500"/>
            <a:ext cx="1574800" cy="482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813800" y="2374900"/>
            <a:ext cx="8089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8900" b="0" i="0" u="none" strike="noStrike" spc="-400" dirty="0">
              <a:solidFill>
                <a:srgbClr val="EEEEEE">
                  <a:alpha val="67059"/>
                </a:srgbClr>
              </a:solidFill>
              <a:latin typeface="Pretendard Bold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7429500"/>
            <a:ext cx="1574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928600" y="5626100"/>
            <a:ext cx="3937000" cy="344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93200" y="5626100"/>
            <a:ext cx="3937000" cy="344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57800" y="5626100"/>
            <a:ext cx="3937000" cy="344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2400" y="5626100"/>
            <a:ext cx="3937000" cy="344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400" b="0" i="0" u="none" strike="noStrike" dirty="0">
                <a:solidFill>
                  <a:srgbClr val="000000"/>
                </a:solidFill>
                <a:ea typeface="Pretendard Medium"/>
              </a:rPr>
              <a:t>GAs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4610100"/>
            <a:ext cx="35306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7035800"/>
            <a:ext cx="27305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939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2600" y="4724400"/>
            <a:ext cx="326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Bold"/>
              </a:rPr>
              <a:t>01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Population Initialization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06600" y="7353300"/>
            <a:ext cx="28194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595959"/>
                </a:solidFill>
                <a:ea typeface="Pretendard Regular"/>
              </a:rPr>
              <a:t>다양한 해를 탐색할 수 있도록 초기 </a:t>
            </a:r>
            <a:r>
              <a:rPr lang="en-US" altLang="ko-KR" sz="1700" b="0" i="0" u="none" strike="noStrike" dirty="0">
                <a:solidFill>
                  <a:srgbClr val="595959"/>
                </a:solidFill>
                <a:ea typeface="Pretendard Regular"/>
              </a:rPr>
              <a:t>Population</a:t>
            </a:r>
            <a:r>
              <a:rPr lang="ko-KR" altLang="en-US" sz="1700" b="0" i="0" u="none" strike="noStrike" dirty="0">
                <a:solidFill>
                  <a:srgbClr val="595959"/>
                </a:solidFill>
                <a:ea typeface="Pretendard Regular"/>
              </a:rPr>
              <a:t>을 무작위로 생성하여 탐색 공간 전체를 균등하게 커버함</a:t>
            </a:r>
            <a:r>
              <a:rPr lang="en-US" altLang="ko-KR" sz="1700" b="0" i="0" u="none" strike="noStrike" dirty="0">
                <a:solidFill>
                  <a:srgbClr val="595959"/>
                </a:solidFill>
                <a:ea typeface="Pretendard Regular"/>
              </a:rPr>
              <a:t>.</a:t>
            </a:r>
            <a:endParaRPr lang="en-US" sz="17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4610100"/>
            <a:ext cx="35306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700" y="7035800"/>
            <a:ext cx="27305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8293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02300" y="4724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Bold"/>
              </a:rPr>
              <a:t>02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Reproduction (Selection)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42000" y="7353300"/>
            <a:ext cx="28194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595959"/>
                </a:solidFill>
                <a:ea typeface="Pretendard Regular"/>
              </a:rPr>
              <a:t>높은 </a:t>
            </a:r>
            <a:r>
              <a:rPr lang="en-US" altLang="ko-KR" sz="1700" b="0" i="0" u="none" strike="noStrike" dirty="0">
                <a:solidFill>
                  <a:srgbClr val="595959"/>
                </a:solidFill>
                <a:ea typeface="Pretendard Regular"/>
              </a:rPr>
              <a:t>fitness</a:t>
            </a:r>
            <a:r>
              <a:rPr lang="ko-KR" altLang="en-US" sz="1700" dirty="0">
                <a:solidFill>
                  <a:srgbClr val="595959"/>
                </a:solidFill>
                <a:ea typeface="Pretendard Regular"/>
              </a:rPr>
              <a:t> 값을 가진 개체가 더 자주 선택될 확률을 부여하여 다음 세대에서 성능 향상을 유도</a:t>
            </a:r>
            <a:r>
              <a:rPr lang="en-US" altLang="ko-KR" sz="1700" dirty="0">
                <a:solidFill>
                  <a:srgbClr val="595959"/>
                </a:solidFill>
                <a:ea typeface="Pretendard Regular"/>
              </a:rPr>
              <a:t>.</a:t>
            </a:r>
            <a:endParaRPr lang="en-US" sz="17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4610100"/>
            <a:ext cx="35306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7035800"/>
            <a:ext cx="27305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588500" y="5956300"/>
            <a:ext cx="2984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Bold"/>
              </a:rPr>
              <a:t>부모 교환으로 자손 생성</a:t>
            </a: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982200" y="4724400"/>
            <a:ext cx="217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Bold"/>
              </a:rPr>
              <a:t>03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Crossover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77400" y="7353300"/>
            <a:ext cx="28194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595959"/>
                </a:solidFill>
                <a:ea typeface="Pretendard Regular"/>
              </a:rPr>
              <a:t>부모 간 유전자 교환을 통해 새로운 자손을 생성하고 탐색 공간의 다양성을 증가</a:t>
            </a:r>
            <a:endParaRPr lang="en-US" sz="17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1800" y="4610100"/>
            <a:ext cx="3530600" cy="60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7035800"/>
            <a:ext cx="27305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5001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Bold"/>
              </a:rPr>
              <a:t>새로운 유전자를 추가</a:t>
            </a: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17600" y="4724400"/>
            <a:ext cx="2171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Bold"/>
              </a:rPr>
              <a:t>04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Mutation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512800" y="7353300"/>
            <a:ext cx="28194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Regular"/>
              </a:rPr>
              <a:t>새로운 탐색 방향을 추가하여 </a:t>
            </a: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Regular"/>
              </a:rPr>
              <a:t>local optima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Regular"/>
              </a:rPr>
              <a:t>를 탈출할 가능성 제공</a:t>
            </a:r>
            <a:endParaRPr lang="en-US" sz="17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C3D0536D-C8EB-C054-7C23-5448F4A32570}"/>
              </a:ext>
            </a:extLst>
          </p:cNvPr>
          <p:cNvSpPr txBox="1"/>
          <p:nvPr/>
        </p:nvSpPr>
        <p:spPr>
          <a:xfrm>
            <a:off x="5821149" y="5997576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Bold"/>
              </a:rPr>
              <a:t>높은 </a:t>
            </a:r>
            <a:r>
              <a:rPr lang="en-US" altLang="ko-KR" sz="2400" dirty="0">
                <a:solidFill>
                  <a:srgbClr val="000000"/>
                </a:solidFill>
                <a:ea typeface="Pretendard Bold"/>
              </a:rPr>
              <a:t>fitness </a:t>
            </a:r>
            <a:r>
              <a:rPr lang="ko-KR" altLang="en-US" sz="2400" dirty="0">
                <a:solidFill>
                  <a:srgbClr val="000000"/>
                </a:solidFill>
                <a:ea typeface="Pretendard Bold"/>
              </a:rPr>
              <a:t>개체 선택</a:t>
            </a: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E5D4A737-5C41-5156-86C2-493187EB2DD0}"/>
              </a:ext>
            </a:extLst>
          </p:cNvPr>
          <p:cNvSpPr txBox="1"/>
          <p:nvPr/>
        </p:nvSpPr>
        <p:spPr>
          <a:xfrm>
            <a:off x="19812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Tx/>
              <a:buFont typeface="Arial"/>
              <a:buChar char="●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4CA7A14-6650-A392-CB08-1C2716B787F8}"/>
              </a:ext>
            </a:extLst>
          </p:cNvPr>
          <p:cNvSpPr txBox="1"/>
          <p:nvPr/>
        </p:nvSpPr>
        <p:spPr>
          <a:xfrm>
            <a:off x="2002051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Bold"/>
              </a:rPr>
              <a:t>탐색 공간  커버</a:t>
            </a: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1965C6F-6465-ED5B-23F8-CB24A9499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506" y="2286001"/>
            <a:ext cx="9904441" cy="747395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앞서 말한 </a:t>
            </a: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GA 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알고리즘의 단계별로 구현</a:t>
            </a:r>
            <a:b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초기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개체군 생성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허용 범위 내에서 무작위 생성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dirty="0" err="1">
                <a:solidFill>
                  <a:srgbClr val="595959"/>
                </a:solidFill>
                <a:latin typeface="Pretendard Bold"/>
              </a:rPr>
              <a:t>룰렛휠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  방식을 사용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부모 개체 선택 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적합도가 높은 개체가 선택될 확률이 높음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단일 포인트 교차를 수행하여 두 부모로부터 두 자식을 생성</a:t>
            </a:r>
            <a:b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개체의 각 변수에 대해 돌연변이 적용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변수 범위를 벗어나지 않도록 조정</a:t>
            </a:r>
            <a:endParaRPr lang="en-US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7943535D-898B-FA5E-DE7C-E8374EA6332F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ea typeface="Pretendard Bold"/>
              </a:rPr>
              <a:t>파라미터값의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 변화에 따른 실행시간 계산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62CF041-C880-BBA2-62B2-90A35625212E}"/>
              </a:ext>
            </a:extLst>
          </p:cNvPr>
          <p:cNvSpPr txBox="1"/>
          <p:nvPr/>
        </p:nvSpPr>
        <p:spPr>
          <a:xfrm>
            <a:off x="3225800" y="2286000"/>
            <a:ext cx="322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AC417CE9-CECF-F953-361E-6AB547A0F2FA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153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단계별로 구현한 </a:t>
            </a: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GA 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알고리즘 실행</a:t>
            </a:r>
            <a:b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적합도 기록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각 세대에서의 최고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평균 적합도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ko-KR" altLang="en-US" sz="1700" dirty="0" err="1">
                <a:solidFill>
                  <a:srgbClr val="595959"/>
                </a:solidFill>
                <a:latin typeface="Pretendard Bold"/>
              </a:rPr>
              <a:t>파라미터별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 실행시간을 확인하기 위해 실행 시간을 계산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C302F3-7AED-5C6D-E147-75E13323F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720" y="2305049"/>
            <a:ext cx="9883228" cy="7454901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6FE52A23-E411-1827-8D98-08B14A03F9E4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ea typeface="Pretendard Bold"/>
              </a:rPr>
              <a:t>파라미터값의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 변화에 따른 실행시간 계산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5A9CA70-6191-136A-A5E1-92DAD6E156B0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1182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전체 파라미터들의 변화에 따른 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실행시간 및 </a:t>
            </a: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fitness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상태 확인을 위한 코드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모든 파라미터들의 점진적 증가로 인한 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FE52A23-E411-1827-8D98-08B14A03F9E4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ea typeface="Pretendard Bold"/>
              </a:rPr>
              <a:t>파라미터값의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 변화에 따른 실행시간 계산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6E7A7A-DE1E-C269-167F-F2B295092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5198" y="2289697"/>
            <a:ext cx="9666401" cy="7470254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5D8FAF5D-0A8D-33FF-2E7F-C662C4060DFC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496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앞선 </a:t>
            </a:r>
            <a:r>
              <a:rPr lang="ko-KR" altLang="en-US" sz="1700" b="0" i="0" u="none" strike="noStrike" dirty="0" err="1">
                <a:solidFill>
                  <a:srgbClr val="595959"/>
                </a:solidFill>
                <a:latin typeface="Pretendard Bold"/>
              </a:rPr>
              <a:t>파라미터값의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 변화에 따른 실행시간 계산과 </a:t>
            </a: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GA 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알고리즘 구현 코드는 동일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dirty="0" err="1">
                <a:solidFill>
                  <a:srgbClr val="595959"/>
                </a:solidFill>
                <a:latin typeface="Pretendard Bold"/>
              </a:rPr>
              <a:t>pop_size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, pc, pm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개별 파라미터의 변화에 따른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fitness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값 변화 확인</a:t>
            </a:r>
            <a:endParaRPr lang="ko-KR" altLang="en-US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FE52A23-E411-1827-8D98-08B14A03F9E4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ea typeface="Pretendard Bold"/>
              </a:rPr>
              <a:t>파라미터별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Pretendard Bold"/>
              </a:rPr>
              <a:t>fitness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차이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800926-9399-A30D-773E-4ACD55149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171" y="2286000"/>
            <a:ext cx="9709428" cy="747395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93293427-7193-A019-8479-E20A8B8A832A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944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533900"/>
            <a:ext cx="3251200" cy="63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435600"/>
            <a:ext cx="6959600" cy="83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416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451600"/>
            <a:ext cx="69596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416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7467600"/>
            <a:ext cx="69596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416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483600"/>
            <a:ext cx="69596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16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4533900"/>
            <a:ext cx="32512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253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35600"/>
            <a:ext cx="69596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6451600"/>
            <a:ext cx="6959600" cy="83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092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467600"/>
            <a:ext cx="69596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092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8483600"/>
            <a:ext cx="69596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altLang="en-US" sz="6400" b="0" i="0" u="none" strike="noStrike" dirty="0" err="1">
                <a:solidFill>
                  <a:srgbClr val="000000"/>
                </a:solidFill>
                <a:latin typeface="Pretendard Medium"/>
              </a:rPr>
              <a:t>파라미터전체</a:t>
            </a: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 변화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5816600"/>
            <a:ext cx="1447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6819900"/>
            <a:ext cx="14478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7823200"/>
            <a:ext cx="14478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8813800"/>
            <a:ext cx="1447800" cy="101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B7AAFC-C1A2-BC86-7C5A-E1910EF6A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7" y="3936999"/>
            <a:ext cx="16898146" cy="54229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533900"/>
            <a:ext cx="3251200" cy="63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435600"/>
            <a:ext cx="6959600" cy="83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416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451600"/>
            <a:ext cx="69596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416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7467600"/>
            <a:ext cx="69596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416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483600"/>
            <a:ext cx="69596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16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4533900"/>
            <a:ext cx="32512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253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35600"/>
            <a:ext cx="69596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6451600"/>
            <a:ext cx="6959600" cy="83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092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467600"/>
            <a:ext cx="69596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092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8483600"/>
            <a:ext cx="69596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altLang="en-US" sz="6400" b="0" i="0" u="none" strike="noStrike" dirty="0" err="1">
                <a:solidFill>
                  <a:srgbClr val="000000"/>
                </a:solidFill>
                <a:latin typeface="Pretendard Medium"/>
              </a:rPr>
              <a:t>파라미터별</a:t>
            </a: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 변화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2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5816600"/>
            <a:ext cx="1447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6819900"/>
            <a:ext cx="14478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7823200"/>
            <a:ext cx="14478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8813800"/>
            <a:ext cx="1447800" cy="101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D2E13B-C49D-A7E5-449A-99156E9CB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4013199"/>
            <a:ext cx="16179800" cy="55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4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780</Words>
  <Application>Microsoft Office PowerPoint</Application>
  <PresentationFormat>사용자 지정</PresentationFormat>
  <Paragraphs>129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Regular</vt:lpstr>
      <vt:lpstr>Pretendard ExtraLight</vt:lpstr>
      <vt:lpstr>Pretendard Bold</vt:lpstr>
      <vt:lpstr>Pretendard Medium</vt:lpstr>
      <vt:lpstr>Pretendard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진호 유</cp:lastModifiedBy>
  <cp:revision>2</cp:revision>
  <dcterms:created xsi:type="dcterms:W3CDTF">2006-08-16T00:00:00Z</dcterms:created>
  <dcterms:modified xsi:type="dcterms:W3CDTF">2024-11-18T14:55:01Z</dcterms:modified>
</cp:coreProperties>
</file>